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6" r:id="rId11"/>
    <p:sldId id="281" r:id="rId12"/>
    <p:sldId id="283" r:id="rId13"/>
    <p:sldId id="284" r:id="rId14"/>
    <p:sldId id="285" r:id="rId15"/>
    <p:sldId id="282" r:id="rId16"/>
    <p:sldId id="265" r:id="rId17"/>
    <p:sldId id="269" r:id="rId18"/>
    <p:sldId id="270" r:id="rId19"/>
    <p:sldId id="268" r:id="rId20"/>
    <p:sldId id="272" r:id="rId21"/>
    <p:sldId id="273" r:id="rId22"/>
    <p:sldId id="274" r:id="rId23"/>
    <p:sldId id="275" r:id="rId24"/>
    <p:sldId id="276" r:id="rId25"/>
    <p:sldId id="277" r:id="rId26"/>
    <p:sldId id="278" r:id="rId27"/>
    <p:sldId id="279" r:id="rId28"/>
    <p:sldId id="280"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6" d="100"/>
          <a:sy n="66" d="100"/>
        </p:scale>
        <p:origin x="687"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9220-FEB1-4202-86AA-CDD0E698C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A3C3DD-1511-4564-A418-8818DD3DE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B025B55-4A00-4973-984A-4737DE726128}"/>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5EC0801B-EC77-4639-82E4-043243F826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ABD0A-32D1-4697-B26F-E207EE4BCD98}"/>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105880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7164-5D9D-4DF1-814F-4C151B9E8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1F46E1-DE2B-49F5-8BB1-A90A64A76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CA69C1-F804-49EC-B53B-52F3987AB2C6}"/>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1C8C1B83-BAB3-44A9-BF68-741EF64F47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E70F9D-A45E-4260-AAC7-5DBE9935C539}"/>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46941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5BBDCB-B30E-411F-99DE-56723CDE57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C7B489-9117-4F05-83C6-2C3F928AF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D00301-906C-4B1B-901F-2BA45B19767D}"/>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1000BA3A-9FB1-41EE-A774-2A0713B4E8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64982D-1F06-48FF-A0E8-F6492B57F5D6}"/>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50012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3662-7A2B-4C48-9886-E4031DDD37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32B3CF-1F17-422B-8764-B5B1AD803B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7B5C71-F4DC-4400-AAC9-ED08BAB531F0}"/>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6E4D9C65-C2B8-439B-A885-DACB05F0DE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1804A3-99EA-46A2-BD21-3AD57B498BB6}"/>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364125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A7315-3D8B-4704-B8AE-52DCF75BAC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150FE4-32B6-409E-ACB1-E73BA9064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EF5FE5-7925-4F6E-A46E-7857072F1A92}"/>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4AC54232-6096-4C54-9A15-9838B89379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A23AA4-2811-4136-983E-2694750A5E61}"/>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686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24855-0F2D-45CE-838A-54483CE835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DE1019-95A8-41E4-9FF8-04AF033E13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3581BC-FCA0-4629-AED6-D33F581608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69BBC5-B4EE-488C-A850-C194BCDF4346}"/>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6" name="Footer Placeholder 5">
            <a:extLst>
              <a:ext uri="{FF2B5EF4-FFF2-40B4-BE49-F238E27FC236}">
                <a16:creationId xmlns:a16="http://schemas.microsoft.com/office/drawing/2014/main" id="{ADF45A5D-371E-4063-9AA3-196FD7B923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0D5071-DD4C-4242-9D5F-E784503801E9}"/>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353938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232A-C5FF-49B3-92B7-981DE73695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494B9E-EBDC-4C9F-B7D0-AD40D54AA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9EF70-9319-4D2E-BBD1-17B37F13B5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958AB0-CD52-4C0B-8CB3-5CFF57049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2CE37C-8752-48F1-BAD0-A8CDDB95CB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C0638A-93DE-4097-83BE-D0B9EF7BCAA0}"/>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8" name="Footer Placeholder 7">
            <a:extLst>
              <a:ext uri="{FF2B5EF4-FFF2-40B4-BE49-F238E27FC236}">
                <a16:creationId xmlns:a16="http://schemas.microsoft.com/office/drawing/2014/main" id="{8C75F586-A9E2-4752-8545-0BD6B39036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982DFD-176F-4360-9911-CBE133477D38}"/>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169741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EC37-BC80-4E54-958E-584D5FD3B93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023307-4539-4620-9D23-8CE3E87E05D0}"/>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4" name="Footer Placeholder 3">
            <a:extLst>
              <a:ext uri="{FF2B5EF4-FFF2-40B4-BE49-F238E27FC236}">
                <a16:creationId xmlns:a16="http://schemas.microsoft.com/office/drawing/2014/main" id="{72951499-2D93-491A-9B1D-74948D61CB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0A3991-FF46-4586-8673-7C3D07D23B68}"/>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390072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1EE0C0-6205-49FB-9E7D-0766824B23B0}"/>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3" name="Footer Placeholder 2">
            <a:extLst>
              <a:ext uri="{FF2B5EF4-FFF2-40B4-BE49-F238E27FC236}">
                <a16:creationId xmlns:a16="http://schemas.microsoft.com/office/drawing/2014/main" id="{EAEB1CBC-A1DD-4293-B158-42626331A6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16B3E1-9FF3-4E1D-A4AB-8FD5C782807E}"/>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33361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6B77-5EAF-4A37-8002-3A73E71FF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FC71F6-7E5D-4B0C-A53F-45653F594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765CD1-EBC5-4D38-A5B8-57BF44C4E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069A7-70AD-40E9-B09D-20C5527AA718}"/>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6" name="Footer Placeholder 5">
            <a:extLst>
              <a:ext uri="{FF2B5EF4-FFF2-40B4-BE49-F238E27FC236}">
                <a16:creationId xmlns:a16="http://schemas.microsoft.com/office/drawing/2014/main" id="{F26C2028-7BF7-45F5-BC47-F961C25A97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48D812-AA54-4708-903D-35F0E140628D}"/>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901798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708E-EF49-4C4C-B136-F897CA5A0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E77E8E-9A28-4B10-8E2B-2B5858F0A4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E37A6D-2468-40DA-BB05-6D632F3037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84ED0-9CFA-47E2-998C-D4127914EC72}"/>
              </a:ext>
            </a:extLst>
          </p:cNvPr>
          <p:cNvSpPr>
            <a:spLocks noGrp="1"/>
          </p:cNvSpPr>
          <p:nvPr>
            <p:ph type="dt" sz="half" idx="10"/>
          </p:nvPr>
        </p:nvSpPr>
        <p:spPr/>
        <p:txBody>
          <a:bodyPr/>
          <a:lstStyle/>
          <a:p>
            <a:fld id="{55FF3192-55EA-4D24-A5BF-F3830844E568}" type="datetimeFigureOut">
              <a:rPr lang="en-IN" smtClean="0"/>
              <a:t>27-05-2019</a:t>
            </a:fld>
            <a:endParaRPr lang="en-IN"/>
          </a:p>
        </p:txBody>
      </p:sp>
      <p:sp>
        <p:nvSpPr>
          <p:cNvPr id="6" name="Footer Placeholder 5">
            <a:extLst>
              <a:ext uri="{FF2B5EF4-FFF2-40B4-BE49-F238E27FC236}">
                <a16:creationId xmlns:a16="http://schemas.microsoft.com/office/drawing/2014/main" id="{445B9BCE-C5CB-4C6F-8335-F24BE9FC0F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518CE8-28F1-4AB5-93F0-B921B1AD80A9}"/>
              </a:ext>
            </a:extLst>
          </p:cNvPr>
          <p:cNvSpPr>
            <a:spLocks noGrp="1"/>
          </p:cNvSpPr>
          <p:nvPr>
            <p:ph type="sldNum" sz="quarter" idx="12"/>
          </p:nvPr>
        </p:nvSpPr>
        <p:spPr/>
        <p:txBody>
          <a:bodyPr/>
          <a:lstStyle/>
          <a:p>
            <a:fld id="{E5365D2F-3534-4F3F-9D82-D031EAAD3AB3}" type="slidenum">
              <a:rPr lang="en-IN" smtClean="0"/>
              <a:t>‹#›</a:t>
            </a:fld>
            <a:endParaRPr lang="en-IN"/>
          </a:p>
        </p:txBody>
      </p:sp>
    </p:spTree>
    <p:extLst>
      <p:ext uri="{BB962C8B-B14F-4D97-AF65-F5344CB8AC3E}">
        <p14:creationId xmlns:p14="http://schemas.microsoft.com/office/powerpoint/2010/main" val="251751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0A6D25-079F-4BE8-A5C1-D8148FA4F4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75009B-F7F4-486A-9903-368F8D631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FE3717-F106-46FA-9973-D5A8D9DDF3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FF3192-55EA-4D24-A5BF-F3830844E568}" type="datetimeFigureOut">
              <a:rPr lang="en-IN" smtClean="0"/>
              <a:t>27-05-2019</a:t>
            </a:fld>
            <a:endParaRPr lang="en-IN"/>
          </a:p>
        </p:txBody>
      </p:sp>
      <p:sp>
        <p:nvSpPr>
          <p:cNvPr id="5" name="Footer Placeholder 4">
            <a:extLst>
              <a:ext uri="{FF2B5EF4-FFF2-40B4-BE49-F238E27FC236}">
                <a16:creationId xmlns:a16="http://schemas.microsoft.com/office/drawing/2014/main" id="{254F5A42-496E-4403-9D5A-47671DA32D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CEB42EA-C974-4F6E-8CF0-C07DE0BB9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65D2F-3534-4F3F-9D82-D031EAAD3AB3}" type="slidenum">
              <a:rPr lang="en-IN" smtClean="0"/>
              <a:t>‹#›</a:t>
            </a:fld>
            <a:endParaRPr lang="en-IN"/>
          </a:p>
        </p:txBody>
      </p:sp>
    </p:spTree>
    <p:extLst>
      <p:ext uri="{BB962C8B-B14F-4D97-AF65-F5344CB8AC3E}">
        <p14:creationId xmlns:p14="http://schemas.microsoft.com/office/powerpoint/2010/main" val="4227879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tosa.io/ev/principal-component-analysis/" TargetMode="External"/><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4BD1-53CA-45C3-AAF2-40BDEB4A164E}"/>
              </a:ext>
            </a:extLst>
          </p:cNvPr>
          <p:cNvSpPr>
            <a:spLocks noGrp="1"/>
          </p:cNvSpPr>
          <p:nvPr>
            <p:ph type="ctrTitle"/>
          </p:nvPr>
        </p:nvSpPr>
        <p:spPr/>
        <p:txBody>
          <a:bodyPr>
            <a:normAutofit/>
          </a:bodyPr>
          <a:lstStyle/>
          <a:p>
            <a:r>
              <a:rPr lang="en-IN" sz="6600" b="1" u="dbl" dirty="0">
                <a:solidFill>
                  <a:srgbClr val="0070C0"/>
                </a:solidFill>
              </a:rPr>
              <a:t>Dimensionality Reduction</a:t>
            </a:r>
          </a:p>
        </p:txBody>
      </p:sp>
      <p:sp>
        <p:nvSpPr>
          <p:cNvPr id="3" name="Subtitle 2">
            <a:extLst>
              <a:ext uri="{FF2B5EF4-FFF2-40B4-BE49-F238E27FC236}">
                <a16:creationId xmlns:a16="http://schemas.microsoft.com/office/drawing/2014/main" id="{090F4CA3-320D-4030-B0BC-519AFB136BBA}"/>
              </a:ext>
            </a:extLst>
          </p:cNvPr>
          <p:cNvSpPr>
            <a:spLocks noGrp="1"/>
          </p:cNvSpPr>
          <p:nvPr>
            <p:ph type="subTitle" idx="1"/>
          </p:nvPr>
        </p:nvSpPr>
        <p:spPr/>
        <p:txBody>
          <a:bodyPr/>
          <a:lstStyle/>
          <a:p>
            <a:r>
              <a:rPr lang="en-IN" dirty="0"/>
              <a:t>A presentation for Training at RRCAT, Indore</a:t>
            </a:r>
          </a:p>
          <a:p>
            <a:r>
              <a:rPr lang="en-IN" dirty="0"/>
              <a:t>-By Brijgopal Bharadwaj</a:t>
            </a:r>
          </a:p>
        </p:txBody>
      </p:sp>
    </p:spTree>
    <p:extLst>
      <p:ext uri="{BB962C8B-B14F-4D97-AF65-F5344CB8AC3E}">
        <p14:creationId xmlns:p14="http://schemas.microsoft.com/office/powerpoint/2010/main" val="384102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res.cloudinary.com/dyd911kmh/image/upload/f_auto,q_auto:best/v1537549832/Image2_ajaeo8.png">
            <a:extLst>
              <a:ext uri="{FF2B5EF4-FFF2-40B4-BE49-F238E27FC236}">
                <a16:creationId xmlns:a16="http://schemas.microsoft.com/office/drawing/2014/main" id="{99658105-7672-4A98-A2DA-B4BD9826B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425" y="688439"/>
            <a:ext cx="7941149" cy="2226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27B85E-2E7A-4AC3-81E2-7E03E81AE9AF}"/>
              </a:ext>
            </a:extLst>
          </p:cNvPr>
          <p:cNvSpPr>
            <a:spLocks noGrp="1"/>
          </p:cNvSpPr>
          <p:nvPr>
            <p:ph type="title"/>
          </p:nvPr>
        </p:nvSpPr>
        <p:spPr>
          <a:xfrm>
            <a:off x="387825" y="290971"/>
            <a:ext cx="10515600" cy="794935"/>
          </a:xfrm>
        </p:spPr>
        <p:txBody>
          <a:bodyPr/>
          <a:lstStyle/>
          <a:p>
            <a:r>
              <a:rPr lang="en-IN" b="1" dirty="0"/>
              <a:t>Wrapper methods:</a:t>
            </a:r>
          </a:p>
        </p:txBody>
      </p:sp>
      <p:sp>
        <p:nvSpPr>
          <p:cNvPr id="3" name="Content Placeholder 2">
            <a:extLst>
              <a:ext uri="{FF2B5EF4-FFF2-40B4-BE49-F238E27FC236}">
                <a16:creationId xmlns:a16="http://schemas.microsoft.com/office/drawing/2014/main" id="{4F87EEAD-9D2C-4248-AEE9-BBA8CA5B45D9}"/>
              </a:ext>
            </a:extLst>
          </p:cNvPr>
          <p:cNvSpPr>
            <a:spLocks noGrp="1"/>
          </p:cNvSpPr>
          <p:nvPr>
            <p:ph idx="1"/>
          </p:nvPr>
        </p:nvSpPr>
        <p:spPr>
          <a:xfrm>
            <a:off x="238836" y="3159457"/>
            <a:ext cx="11402704" cy="3698543"/>
          </a:xfrm>
        </p:spPr>
        <p:txBody>
          <a:bodyPr>
            <a:normAutofit/>
          </a:bodyPr>
          <a:lstStyle/>
          <a:p>
            <a:pPr algn="just" fontAlgn="base"/>
            <a:r>
              <a:rPr lang="en-IN" dirty="0"/>
              <a:t>Wrapper methods consider the selection of a set of features as a search problem, where different combinations are prepared, evaluated and compared to other combinations. A predictive model us used to evaluate a combination of features and assign a score based on model accuracy.</a:t>
            </a:r>
          </a:p>
          <a:p>
            <a:pPr algn="just" fontAlgn="base"/>
            <a:r>
              <a:rPr lang="en-IN" dirty="0"/>
              <a:t>The search process may be methodical such as a best-first search, it may stochastic such as a random hill-climbing algorithm, or it may use heuristics, like forward and backward passes to add and remove features.</a:t>
            </a:r>
          </a:p>
        </p:txBody>
      </p:sp>
    </p:spTree>
    <p:extLst>
      <p:ext uri="{BB962C8B-B14F-4D97-AF65-F5344CB8AC3E}">
        <p14:creationId xmlns:p14="http://schemas.microsoft.com/office/powerpoint/2010/main" val="1552832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CE36-3AD3-4C58-9118-7ADE38A42061}"/>
              </a:ext>
            </a:extLst>
          </p:cNvPr>
          <p:cNvSpPr>
            <a:spLocks noGrp="1"/>
          </p:cNvSpPr>
          <p:nvPr>
            <p:ph type="title"/>
          </p:nvPr>
        </p:nvSpPr>
        <p:spPr>
          <a:xfrm>
            <a:off x="838200" y="365125"/>
            <a:ext cx="10515600" cy="788111"/>
          </a:xfrm>
        </p:spPr>
        <p:txBody>
          <a:bodyPr>
            <a:normAutofit/>
          </a:bodyPr>
          <a:lstStyle/>
          <a:p>
            <a:r>
              <a:rPr lang="en-IN" sz="4000" b="1" u="sng" dirty="0"/>
              <a:t>Backward Elimination:</a:t>
            </a:r>
          </a:p>
        </p:txBody>
      </p:sp>
      <p:sp>
        <p:nvSpPr>
          <p:cNvPr id="3" name="Content Placeholder 2">
            <a:extLst>
              <a:ext uri="{FF2B5EF4-FFF2-40B4-BE49-F238E27FC236}">
                <a16:creationId xmlns:a16="http://schemas.microsoft.com/office/drawing/2014/main" id="{5684D9FA-954F-44AB-BE7E-02424A8D621E}"/>
              </a:ext>
            </a:extLst>
          </p:cNvPr>
          <p:cNvSpPr>
            <a:spLocks noGrp="1"/>
          </p:cNvSpPr>
          <p:nvPr>
            <p:ph idx="1"/>
          </p:nvPr>
        </p:nvSpPr>
        <p:spPr>
          <a:xfrm>
            <a:off x="838200" y="1385250"/>
            <a:ext cx="10515600" cy="4935017"/>
          </a:xfrm>
        </p:spPr>
        <p:txBody>
          <a:bodyPr/>
          <a:lstStyle/>
          <a:p>
            <a:r>
              <a:rPr lang="en-IN" dirty="0"/>
              <a:t>Typically, it can be performed in just 5 simple steps:</a:t>
            </a:r>
          </a:p>
          <a:p>
            <a:endParaRPr lang="en-IN" dirty="0"/>
          </a:p>
          <a:p>
            <a:pPr marL="914400" lvl="1" indent="-457200">
              <a:buFont typeface="+mj-lt"/>
              <a:buAutoNum type="arabicPeriod"/>
            </a:pPr>
            <a:r>
              <a:rPr lang="en-IN" dirty="0"/>
              <a:t>Select a significance level, say 5% (0.05)</a:t>
            </a:r>
          </a:p>
          <a:p>
            <a:pPr marL="914400" lvl="1" indent="-457200">
              <a:buFont typeface="+mj-lt"/>
              <a:buAutoNum type="arabicPeriod"/>
            </a:pPr>
            <a:r>
              <a:rPr lang="en-IN" dirty="0"/>
              <a:t>Fit a model with all features (variables)</a:t>
            </a:r>
          </a:p>
          <a:p>
            <a:pPr marL="914400" lvl="1" indent="-457200">
              <a:buFont typeface="+mj-lt"/>
              <a:buAutoNum type="arabicPeriod"/>
            </a:pPr>
            <a:r>
              <a:rPr lang="en-IN" dirty="0"/>
              <a:t>Consider the feature with the </a:t>
            </a:r>
            <a:r>
              <a:rPr lang="en-IN" u="sng" dirty="0"/>
              <a:t>highest</a:t>
            </a:r>
            <a:r>
              <a:rPr lang="en-IN" dirty="0"/>
              <a:t> P-Value. If its P-value is greater than significance level (P &gt; SL), go to step 4. Else, your model is ready.</a:t>
            </a:r>
          </a:p>
          <a:p>
            <a:pPr marL="914400" lvl="1" indent="-457200">
              <a:buFont typeface="+mj-lt"/>
              <a:buAutoNum type="arabicPeriod"/>
            </a:pPr>
            <a:r>
              <a:rPr lang="en-IN" dirty="0"/>
              <a:t>Eliminate this feature (variable).</a:t>
            </a:r>
          </a:p>
          <a:p>
            <a:pPr marL="914400" lvl="1" indent="-457200">
              <a:buFont typeface="+mj-lt"/>
              <a:buAutoNum type="arabicPeriod"/>
            </a:pPr>
            <a:r>
              <a:rPr lang="en-IN" dirty="0"/>
              <a:t>Fit a model with the new set of features, and go to step 3.</a:t>
            </a:r>
          </a:p>
          <a:p>
            <a:endParaRPr lang="en-IN" dirty="0"/>
          </a:p>
        </p:txBody>
      </p:sp>
    </p:spTree>
    <p:extLst>
      <p:ext uri="{BB962C8B-B14F-4D97-AF65-F5344CB8AC3E}">
        <p14:creationId xmlns:p14="http://schemas.microsoft.com/office/powerpoint/2010/main" val="4095346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F4CB-70BC-46B6-A9BE-B597E8C82F7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A28B7F3-CB03-40D0-A240-96045602E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01" y="-1"/>
            <a:ext cx="12192002" cy="6858001"/>
          </a:xfrm>
        </p:spPr>
      </p:pic>
    </p:spTree>
    <p:extLst>
      <p:ext uri="{BB962C8B-B14F-4D97-AF65-F5344CB8AC3E}">
        <p14:creationId xmlns:p14="http://schemas.microsoft.com/office/powerpoint/2010/main" val="155564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79A4-1D88-4522-9CBE-2CB3327BFD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C225716-6A10-4BF6-B4C1-BD4BA237EC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80203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C03C-82E3-48A2-A7A4-082E3C561F4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B852FF5-B563-4EEC-B19E-37F99DB52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57683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CE36-3AD3-4C58-9118-7ADE38A42061}"/>
              </a:ext>
            </a:extLst>
          </p:cNvPr>
          <p:cNvSpPr>
            <a:spLocks noGrp="1"/>
          </p:cNvSpPr>
          <p:nvPr>
            <p:ph type="title"/>
          </p:nvPr>
        </p:nvSpPr>
        <p:spPr>
          <a:xfrm>
            <a:off x="838200" y="365125"/>
            <a:ext cx="10515600" cy="788111"/>
          </a:xfrm>
        </p:spPr>
        <p:txBody>
          <a:bodyPr>
            <a:normAutofit/>
          </a:bodyPr>
          <a:lstStyle/>
          <a:p>
            <a:r>
              <a:rPr lang="en-IN" sz="4000" b="1" u="sng" dirty="0"/>
              <a:t>Forward Selection:</a:t>
            </a:r>
          </a:p>
        </p:txBody>
      </p:sp>
      <p:sp>
        <p:nvSpPr>
          <p:cNvPr id="3" name="Content Placeholder 2">
            <a:extLst>
              <a:ext uri="{FF2B5EF4-FFF2-40B4-BE49-F238E27FC236}">
                <a16:creationId xmlns:a16="http://schemas.microsoft.com/office/drawing/2014/main" id="{5684D9FA-954F-44AB-BE7E-02424A8D621E}"/>
              </a:ext>
            </a:extLst>
          </p:cNvPr>
          <p:cNvSpPr>
            <a:spLocks noGrp="1"/>
          </p:cNvSpPr>
          <p:nvPr>
            <p:ph idx="1"/>
          </p:nvPr>
        </p:nvSpPr>
        <p:spPr>
          <a:xfrm>
            <a:off x="838200" y="1385250"/>
            <a:ext cx="10515600" cy="4935017"/>
          </a:xfrm>
        </p:spPr>
        <p:txBody>
          <a:bodyPr/>
          <a:lstStyle/>
          <a:p>
            <a:r>
              <a:rPr lang="en-IN" dirty="0"/>
              <a:t>Typically, it can be performed in just 4 simple steps:</a:t>
            </a:r>
          </a:p>
          <a:p>
            <a:pPr marL="0" indent="0">
              <a:buNone/>
            </a:pPr>
            <a:endParaRPr lang="en-IN" dirty="0"/>
          </a:p>
          <a:p>
            <a:pPr marL="914400" lvl="1" indent="-457200">
              <a:buFont typeface="+mj-lt"/>
              <a:buAutoNum type="arabicPeriod"/>
            </a:pPr>
            <a:r>
              <a:rPr lang="en-IN" dirty="0"/>
              <a:t>Select a significance level, say 5% (0.05)</a:t>
            </a:r>
          </a:p>
          <a:p>
            <a:pPr marL="914400" lvl="1" indent="-457200">
              <a:buFont typeface="+mj-lt"/>
              <a:buAutoNum type="arabicPeriod"/>
            </a:pPr>
            <a:r>
              <a:rPr lang="en-IN" dirty="0"/>
              <a:t>Fit all simple models, and out of all these, select the one with the least p-value</a:t>
            </a:r>
          </a:p>
          <a:p>
            <a:pPr marL="914400" lvl="1" indent="-457200">
              <a:buFont typeface="+mj-lt"/>
              <a:buAutoNum type="arabicPeriod"/>
            </a:pPr>
            <a:r>
              <a:rPr lang="en-IN" dirty="0"/>
              <a:t>With these variables, fit all possible models with one extra predictor.</a:t>
            </a:r>
          </a:p>
          <a:p>
            <a:pPr marL="914400" lvl="1" indent="-457200">
              <a:buFont typeface="+mj-lt"/>
              <a:buAutoNum type="arabicPeriod"/>
            </a:pPr>
            <a:r>
              <a:rPr lang="en-IN" dirty="0"/>
              <a:t>Add the predictor with the lowest p-value to the list of accepted predictors, and then move back to step-3 if the p&lt;SL, otherwise end. </a:t>
            </a:r>
          </a:p>
        </p:txBody>
      </p:sp>
    </p:spTree>
    <p:extLst>
      <p:ext uri="{BB962C8B-B14F-4D97-AF65-F5344CB8AC3E}">
        <p14:creationId xmlns:p14="http://schemas.microsoft.com/office/powerpoint/2010/main" val="3657114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0881-411D-4F3F-8B3B-50B7523B21AA}"/>
              </a:ext>
            </a:extLst>
          </p:cNvPr>
          <p:cNvSpPr>
            <a:spLocks noGrp="1"/>
          </p:cNvSpPr>
          <p:nvPr>
            <p:ph type="title"/>
          </p:nvPr>
        </p:nvSpPr>
        <p:spPr/>
        <p:txBody>
          <a:bodyPr/>
          <a:lstStyle/>
          <a:p>
            <a:r>
              <a:rPr lang="en-IN" b="1" dirty="0"/>
              <a:t>Filter methods:</a:t>
            </a:r>
          </a:p>
        </p:txBody>
      </p:sp>
      <p:sp>
        <p:nvSpPr>
          <p:cNvPr id="3" name="Content Placeholder 2">
            <a:extLst>
              <a:ext uri="{FF2B5EF4-FFF2-40B4-BE49-F238E27FC236}">
                <a16:creationId xmlns:a16="http://schemas.microsoft.com/office/drawing/2014/main" id="{0C6ABCE0-0428-4996-ACD2-0ED40E443CF2}"/>
              </a:ext>
            </a:extLst>
          </p:cNvPr>
          <p:cNvSpPr>
            <a:spLocks noGrp="1"/>
          </p:cNvSpPr>
          <p:nvPr>
            <p:ph idx="1"/>
          </p:nvPr>
        </p:nvSpPr>
        <p:spPr>
          <a:xfrm>
            <a:off x="838200" y="2640841"/>
            <a:ext cx="10515600" cy="3951028"/>
          </a:xfrm>
        </p:spPr>
        <p:txBody>
          <a:bodyPr/>
          <a:lstStyle/>
          <a:p>
            <a:pPr fontAlgn="base"/>
            <a:r>
              <a:rPr lang="en-IN" dirty="0"/>
              <a:t>Filter feature selection methods apply a statistical measure to assign a scoring to each feature. The features are ranked by the score and either selected to be kept or removed from the dataset. The methods are often univariate and consider the feature independently, or with regard to the dependent variable.</a:t>
            </a:r>
          </a:p>
          <a:p>
            <a:pPr marL="0" indent="0" fontAlgn="base">
              <a:buNone/>
            </a:pPr>
            <a:endParaRPr lang="en-IN" dirty="0"/>
          </a:p>
          <a:p>
            <a:pPr fontAlgn="base"/>
            <a:r>
              <a:rPr lang="en-IN" dirty="0"/>
              <a:t>Some examples of some filter methods include the Chi squared test, information gain and correlation coefficient scores.</a:t>
            </a:r>
          </a:p>
        </p:txBody>
      </p:sp>
      <p:pic>
        <p:nvPicPr>
          <p:cNvPr id="3076" name="Picture 4" descr="https://res.cloudinary.com/dyd911kmh/image/upload/f_auto,q_auto:best/v1537552825/Image3_fqsh79.png">
            <a:extLst>
              <a:ext uri="{FF2B5EF4-FFF2-40B4-BE49-F238E27FC236}">
                <a16:creationId xmlns:a16="http://schemas.microsoft.com/office/drawing/2014/main" id="{6F8E6222-BFFE-4F11-836B-5DDFDD4D83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8"/>
          <a:stretch/>
        </p:blipFill>
        <p:spPr bwMode="auto">
          <a:xfrm>
            <a:off x="948769" y="1407946"/>
            <a:ext cx="10294461" cy="103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07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0F630-C143-4CB2-9986-4A48694DA82A}"/>
              </a:ext>
            </a:extLst>
          </p:cNvPr>
          <p:cNvSpPr>
            <a:spLocks noGrp="1"/>
          </p:cNvSpPr>
          <p:nvPr>
            <p:ph type="title"/>
          </p:nvPr>
        </p:nvSpPr>
        <p:spPr>
          <a:xfrm>
            <a:off x="264991" y="194525"/>
            <a:ext cx="10515600" cy="733525"/>
          </a:xfrm>
        </p:spPr>
        <p:txBody>
          <a:bodyPr/>
          <a:lstStyle/>
          <a:p>
            <a:r>
              <a:rPr lang="en-IN" b="1" dirty="0"/>
              <a:t>Chi-Squared method:</a:t>
            </a:r>
          </a:p>
        </p:txBody>
      </p:sp>
      <p:sp>
        <p:nvSpPr>
          <p:cNvPr id="3" name="Content Placeholder 2">
            <a:extLst>
              <a:ext uri="{FF2B5EF4-FFF2-40B4-BE49-F238E27FC236}">
                <a16:creationId xmlns:a16="http://schemas.microsoft.com/office/drawing/2014/main" id="{407ED611-2548-412C-B127-0052FDC9EA93}"/>
              </a:ext>
            </a:extLst>
          </p:cNvPr>
          <p:cNvSpPr>
            <a:spLocks noGrp="1"/>
          </p:cNvSpPr>
          <p:nvPr>
            <p:ph idx="1"/>
          </p:nvPr>
        </p:nvSpPr>
        <p:spPr>
          <a:xfrm>
            <a:off x="177421" y="1201005"/>
            <a:ext cx="11539182" cy="5500046"/>
          </a:xfrm>
        </p:spPr>
        <p:txBody>
          <a:bodyPr>
            <a:normAutofit/>
          </a:bodyPr>
          <a:lstStyle/>
          <a:p>
            <a:pPr algn="just"/>
            <a:r>
              <a:rPr lang="en-IN" i="1" dirty="0"/>
              <a:t>Chi-square </a:t>
            </a:r>
            <a:r>
              <a:rPr lang="en-IN" dirty="0"/>
              <a:t>test is used for categorical features in a dataset. We calculate Chi-square between each feature and the target and select the desired number of features with best Chi-square scores. It determines if the association between two categorical variables of the sample would reflect their real association in the population.</a:t>
            </a:r>
          </a:p>
          <a:p>
            <a:pPr algn="just"/>
            <a:endParaRPr lang="en-IN" dirty="0"/>
          </a:p>
          <a:p>
            <a:pPr marL="0" indent="0" algn="just">
              <a:buNone/>
            </a:pPr>
            <a:endParaRPr lang="en-IN" dirty="0"/>
          </a:p>
          <a:p>
            <a:pPr algn="just"/>
            <a:r>
              <a:rPr lang="en-IN" dirty="0"/>
              <a:t>Where:</a:t>
            </a:r>
          </a:p>
          <a:p>
            <a:pPr lvl="1"/>
            <a:r>
              <a:rPr lang="en-IN" b="1" i="1" dirty="0"/>
              <a:t>Observed frequency</a:t>
            </a:r>
            <a:r>
              <a:rPr lang="en-IN" i="1" dirty="0"/>
              <a:t> = No. of observations of class</a:t>
            </a:r>
          </a:p>
          <a:p>
            <a:pPr lvl="1"/>
            <a:r>
              <a:rPr lang="en-IN" b="1" i="1" dirty="0"/>
              <a:t>Expected frequency </a:t>
            </a:r>
            <a:r>
              <a:rPr lang="en-IN" i="1" dirty="0"/>
              <a:t>= No. of expected observations of class if there was no relationship between the feature and the target.</a:t>
            </a:r>
            <a:endParaRPr lang="en-IN" dirty="0"/>
          </a:p>
        </p:txBody>
      </p:sp>
      <p:pic>
        <p:nvPicPr>
          <p:cNvPr id="1028" name="Picture 4" descr="https://cdncontribute.geeksforgeeks.org/wp-content/uploads/Capture-214.png">
            <a:extLst>
              <a:ext uri="{FF2B5EF4-FFF2-40B4-BE49-F238E27FC236}">
                <a16:creationId xmlns:a16="http://schemas.microsoft.com/office/drawing/2014/main" id="{62A31F6B-4180-48CA-9FA6-9F5361E656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30"/>
          <a:stretch/>
        </p:blipFill>
        <p:spPr bwMode="auto">
          <a:xfrm>
            <a:off x="2329542" y="3219026"/>
            <a:ext cx="6413269" cy="1290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43AB8C3-F507-44F5-80F7-2420F870291A}"/>
              </a:ext>
            </a:extLst>
          </p:cNvPr>
          <p:cNvPicPr>
            <a:picLocks noChangeAspect="1"/>
          </p:cNvPicPr>
          <p:nvPr/>
        </p:nvPicPr>
        <p:blipFill rotWithShape="1">
          <a:blip r:embed="rId3"/>
          <a:srcRect l="22132"/>
          <a:stretch/>
        </p:blipFill>
        <p:spPr>
          <a:xfrm>
            <a:off x="8447314" y="3277083"/>
            <a:ext cx="2210253" cy="952500"/>
          </a:xfrm>
          <a:prstGeom prst="rect">
            <a:avLst/>
          </a:prstGeom>
        </p:spPr>
      </p:pic>
      <p:pic>
        <p:nvPicPr>
          <p:cNvPr id="5" name="Picture 4">
            <a:extLst>
              <a:ext uri="{FF2B5EF4-FFF2-40B4-BE49-F238E27FC236}">
                <a16:creationId xmlns:a16="http://schemas.microsoft.com/office/drawing/2014/main" id="{B93D95B2-4EFE-4FAE-9AFF-5A63D4A64770}"/>
              </a:ext>
            </a:extLst>
          </p:cNvPr>
          <p:cNvPicPr>
            <a:picLocks noChangeAspect="1"/>
          </p:cNvPicPr>
          <p:nvPr/>
        </p:nvPicPr>
        <p:blipFill rotWithShape="1">
          <a:blip r:embed="rId3"/>
          <a:srcRect r="75567"/>
          <a:stretch/>
        </p:blipFill>
        <p:spPr>
          <a:xfrm>
            <a:off x="1643793" y="3277083"/>
            <a:ext cx="693512" cy="952500"/>
          </a:xfrm>
          <a:prstGeom prst="rect">
            <a:avLst/>
          </a:prstGeom>
        </p:spPr>
      </p:pic>
    </p:spTree>
    <p:extLst>
      <p:ext uri="{BB962C8B-B14F-4D97-AF65-F5344CB8AC3E}">
        <p14:creationId xmlns:p14="http://schemas.microsoft.com/office/powerpoint/2010/main" val="3385715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AB48B-AADF-444C-AA9C-5817268EB77A}"/>
              </a:ext>
            </a:extLst>
          </p:cNvPr>
          <p:cNvSpPr>
            <a:spLocks noGrp="1"/>
          </p:cNvSpPr>
          <p:nvPr>
            <p:ph idx="1"/>
          </p:nvPr>
        </p:nvSpPr>
        <p:spPr>
          <a:xfrm>
            <a:off x="484496" y="545907"/>
            <a:ext cx="10959152" cy="5970895"/>
          </a:xfrm>
        </p:spPr>
        <p:txBody>
          <a:bodyPr/>
          <a:lstStyle/>
          <a:p>
            <a:pPr algn="just" fontAlgn="base"/>
            <a:r>
              <a:rPr lang="en-IN" dirty="0"/>
              <a:t>The chi-square test is a statistical test of independence to determine the dependency of two variables. It shares similarities with coefficient of determination, R². However, chi-square test is only applicable to categorical or nominal data while R² is only applicable to numeric data.</a:t>
            </a:r>
          </a:p>
          <a:p>
            <a:pPr marL="0" indent="0" algn="just" fontAlgn="base">
              <a:buNone/>
            </a:pPr>
            <a:endParaRPr lang="en-IN" dirty="0"/>
          </a:p>
          <a:p>
            <a:pPr algn="just" fontAlgn="base"/>
            <a:r>
              <a:rPr lang="en-IN" dirty="0"/>
              <a:t>From the definition of chi-square, we can easily deduce the application of chi-square technique in feature selection. Suppose you have a target variable (i.e., the class label) and some other features (feature variables) that describes each sample of the data. Now, we calculate chi-square statistics between every feature variable and the target variable and observe the existence of a relationship between the variables and the target. If the target variable is independent of the feature variable, we can discard that feature variable. If they are dependent, the feature variable is very important.</a:t>
            </a:r>
          </a:p>
          <a:p>
            <a:pPr algn="just"/>
            <a:endParaRPr lang="en-IN" dirty="0"/>
          </a:p>
        </p:txBody>
      </p:sp>
    </p:spTree>
    <p:extLst>
      <p:ext uri="{BB962C8B-B14F-4D97-AF65-F5344CB8AC3E}">
        <p14:creationId xmlns:p14="http://schemas.microsoft.com/office/powerpoint/2010/main" val="270828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2F5A-61FB-497F-93F2-919AFC22A5AB}"/>
              </a:ext>
            </a:extLst>
          </p:cNvPr>
          <p:cNvSpPr>
            <a:spLocks noGrp="1"/>
          </p:cNvSpPr>
          <p:nvPr>
            <p:ph type="title"/>
          </p:nvPr>
        </p:nvSpPr>
        <p:spPr/>
        <p:txBody>
          <a:bodyPr>
            <a:normAutofit/>
          </a:bodyPr>
          <a:lstStyle/>
          <a:p>
            <a:r>
              <a:rPr lang="en-IN" sz="5400" b="1" u="sng" dirty="0">
                <a:solidFill>
                  <a:srgbClr val="0070C0"/>
                </a:solidFill>
              </a:rPr>
              <a:t>Feature Extraction:</a:t>
            </a:r>
          </a:p>
        </p:txBody>
      </p:sp>
      <p:sp>
        <p:nvSpPr>
          <p:cNvPr id="3" name="Content Placeholder 2">
            <a:extLst>
              <a:ext uri="{FF2B5EF4-FFF2-40B4-BE49-F238E27FC236}">
                <a16:creationId xmlns:a16="http://schemas.microsoft.com/office/drawing/2014/main" id="{247140E8-BD1F-4B07-99C5-99F8933396E6}"/>
              </a:ext>
            </a:extLst>
          </p:cNvPr>
          <p:cNvSpPr>
            <a:spLocks noGrp="1"/>
          </p:cNvSpPr>
          <p:nvPr>
            <p:ph idx="1"/>
          </p:nvPr>
        </p:nvSpPr>
        <p:spPr/>
        <p:txBody>
          <a:bodyPr/>
          <a:lstStyle/>
          <a:p>
            <a:r>
              <a:rPr lang="en-IN" dirty="0"/>
              <a:t>Also called feature projection.</a:t>
            </a:r>
          </a:p>
          <a:p>
            <a:endParaRPr lang="en-IN" dirty="0"/>
          </a:p>
          <a:p>
            <a:r>
              <a:rPr lang="en-IN" dirty="0"/>
              <a:t>Feature extraction is the transformation of original data to a data set with a reduced number of variables, which contains the most discriminatory information.</a:t>
            </a:r>
          </a:p>
          <a:p>
            <a:endParaRPr lang="en-IN" dirty="0"/>
          </a:p>
          <a:p>
            <a:r>
              <a:rPr lang="en-IN" dirty="0"/>
              <a:t>Some of the most popular algorithms of this category are:</a:t>
            </a:r>
          </a:p>
          <a:p>
            <a:pPr lvl="1">
              <a:buFont typeface="Wingdings" panose="05000000000000000000" pitchFamily="2" charset="2"/>
              <a:buChar char="Ø"/>
            </a:pPr>
            <a:r>
              <a:rPr lang="en-IN" dirty="0"/>
              <a:t>Principle Component Analysis (PCA)</a:t>
            </a:r>
          </a:p>
          <a:p>
            <a:pPr lvl="1">
              <a:buFont typeface="Wingdings" panose="05000000000000000000" pitchFamily="2" charset="2"/>
              <a:buChar char="Ø"/>
            </a:pPr>
            <a:r>
              <a:rPr lang="en-IN" dirty="0"/>
              <a:t>Linear Discriminant Analysis (LDA)</a:t>
            </a:r>
          </a:p>
          <a:p>
            <a:endParaRPr lang="en-IN" dirty="0"/>
          </a:p>
        </p:txBody>
      </p:sp>
    </p:spTree>
    <p:extLst>
      <p:ext uri="{BB962C8B-B14F-4D97-AF65-F5344CB8AC3E}">
        <p14:creationId xmlns:p14="http://schemas.microsoft.com/office/powerpoint/2010/main" val="368107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3478-ED3A-4391-BECD-D442A90950B4}"/>
              </a:ext>
            </a:extLst>
          </p:cNvPr>
          <p:cNvSpPr>
            <a:spLocks noGrp="1"/>
          </p:cNvSpPr>
          <p:nvPr>
            <p:ph type="title"/>
          </p:nvPr>
        </p:nvSpPr>
        <p:spPr/>
        <p:txBody>
          <a:bodyPr/>
          <a:lstStyle/>
          <a:p>
            <a:pPr algn="ctr"/>
            <a:r>
              <a:rPr lang="en-IN" dirty="0"/>
              <a:t>What are Dimensions?</a:t>
            </a:r>
          </a:p>
        </p:txBody>
      </p:sp>
      <p:sp>
        <p:nvSpPr>
          <p:cNvPr id="3" name="Content Placeholder 2">
            <a:extLst>
              <a:ext uri="{FF2B5EF4-FFF2-40B4-BE49-F238E27FC236}">
                <a16:creationId xmlns:a16="http://schemas.microsoft.com/office/drawing/2014/main" id="{69659271-9514-4D06-AD47-B3F2D85D8BC5}"/>
              </a:ext>
            </a:extLst>
          </p:cNvPr>
          <p:cNvSpPr>
            <a:spLocks noGrp="1"/>
          </p:cNvSpPr>
          <p:nvPr>
            <p:ph idx="1"/>
          </p:nvPr>
        </p:nvSpPr>
        <p:spPr>
          <a:xfrm>
            <a:off x="838200" y="2258703"/>
            <a:ext cx="10515600" cy="3918259"/>
          </a:xfrm>
        </p:spPr>
        <p:txBody>
          <a:bodyPr/>
          <a:lstStyle/>
          <a:p>
            <a:pPr algn="just"/>
            <a:r>
              <a:rPr lang="en-IN" dirty="0"/>
              <a:t>No. of variables considered for the formation of the model. </a:t>
            </a:r>
          </a:p>
          <a:p>
            <a:pPr algn="just"/>
            <a:r>
              <a:rPr lang="en-IN" dirty="0"/>
              <a:t>The set of measures against which the output is compared to find patterns and relationships between and among them.</a:t>
            </a:r>
          </a:p>
          <a:p>
            <a:pPr algn="just"/>
            <a:r>
              <a:rPr lang="en-IN" dirty="0"/>
              <a:t>Inputs for the modelling process.</a:t>
            </a:r>
          </a:p>
        </p:txBody>
      </p:sp>
    </p:spTree>
    <p:extLst>
      <p:ext uri="{BB962C8B-B14F-4D97-AF65-F5344CB8AC3E}">
        <p14:creationId xmlns:p14="http://schemas.microsoft.com/office/powerpoint/2010/main" val="146505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B0D8-814E-4C44-A6B9-208F165F4ABF}"/>
              </a:ext>
            </a:extLst>
          </p:cNvPr>
          <p:cNvSpPr>
            <a:spLocks noGrp="1"/>
          </p:cNvSpPr>
          <p:nvPr>
            <p:ph type="title"/>
          </p:nvPr>
        </p:nvSpPr>
        <p:spPr>
          <a:xfrm>
            <a:off x="838200" y="365126"/>
            <a:ext cx="10515600" cy="835878"/>
          </a:xfrm>
        </p:spPr>
        <p:txBody>
          <a:bodyPr/>
          <a:lstStyle/>
          <a:p>
            <a:r>
              <a:rPr lang="en-IN" b="1" dirty="0"/>
              <a:t>Principal Component Analysis (PCA):</a:t>
            </a:r>
            <a:endParaRPr lang="en-IN" dirty="0"/>
          </a:p>
        </p:txBody>
      </p:sp>
      <p:sp>
        <p:nvSpPr>
          <p:cNvPr id="3" name="Content Placeholder 2">
            <a:extLst>
              <a:ext uri="{FF2B5EF4-FFF2-40B4-BE49-F238E27FC236}">
                <a16:creationId xmlns:a16="http://schemas.microsoft.com/office/drawing/2014/main" id="{84E80CD1-5BF5-407A-B606-EA46EA578757}"/>
              </a:ext>
            </a:extLst>
          </p:cNvPr>
          <p:cNvSpPr>
            <a:spLocks noGrp="1"/>
          </p:cNvSpPr>
          <p:nvPr>
            <p:ph idx="1"/>
          </p:nvPr>
        </p:nvSpPr>
        <p:spPr>
          <a:xfrm>
            <a:off x="838200" y="1201004"/>
            <a:ext cx="10515600" cy="4975959"/>
          </a:xfrm>
        </p:spPr>
        <p:txBody>
          <a:bodyPr/>
          <a:lstStyle/>
          <a:p>
            <a:pPr algn="just"/>
            <a:r>
              <a:rPr lang="en-IN" dirty="0"/>
              <a:t>Principal Component Analysis, or PCA, is a dimensionality-reduction method that is often used to reduce the dimensionality of large data sets, by transforming a large set of variables into a smaller one that still contains most of the information in the large set.</a:t>
            </a:r>
          </a:p>
          <a:p>
            <a:pPr algn="just"/>
            <a:endParaRPr lang="en-IN" dirty="0"/>
          </a:p>
          <a:p>
            <a:pPr algn="just"/>
            <a:r>
              <a:rPr lang="en-IN" dirty="0"/>
              <a:t>Reducing the number of variables of a data set naturally comes at the expense of accuracy, but the trick in dimensionality reduction is to trade a little accuracy for simplicity. Because smaller data sets are easier to explore and visualize and make </a:t>
            </a:r>
            <a:r>
              <a:rPr lang="en-IN" dirty="0" err="1"/>
              <a:t>analyzing</a:t>
            </a:r>
            <a:r>
              <a:rPr lang="en-IN" dirty="0"/>
              <a:t> data much easier and faster for machine learning algorithms without extraneous variables to process.</a:t>
            </a:r>
          </a:p>
        </p:txBody>
      </p:sp>
    </p:spTree>
    <p:extLst>
      <p:ext uri="{BB962C8B-B14F-4D97-AF65-F5344CB8AC3E}">
        <p14:creationId xmlns:p14="http://schemas.microsoft.com/office/powerpoint/2010/main" val="1712508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04D5E-708E-458B-B445-F6E9829EE73F}"/>
              </a:ext>
            </a:extLst>
          </p:cNvPr>
          <p:cNvSpPr>
            <a:spLocks noGrp="1"/>
          </p:cNvSpPr>
          <p:nvPr>
            <p:ph idx="1"/>
          </p:nvPr>
        </p:nvSpPr>
        <p:spPr>
          <a:xfrm>
            <a:off x="457200" y="409432"/>
            <a:ext cx="11327642" cy="6339385"/>
          </a:xfrm>
        </p:spPr>
        <p:txBody>
          <a:bodyPr/>
          <a:lstStyle/>
          <a:p>
            <a:pPr algn="just"/>
            <a:r>
              <a:rPr lang="en-IN" sz="3200" b="1" u="sng" dirty="0"/>
              <a:t>Step 1: Standardization / Normalization:</a:t>
            </a:r>
          </a:p>
          <a:p>
            <a:pPr marL="0" indent="0" algn="just">
              <a:buNone/>
            </a:pPr>
            <a:endParaRPr lang="en-IN" dirty="0"/>
          </a:p>
          <a:p>
            <a:pPr algn="just"/>
            <a:r>
              <a:rPr lang="en-IN" sz="2400" dirty="0"/>
              <a:t>the reason why it is critical to perform standardization prior to PCA, is that the latter is quite sensitive regarding the variances of the initial variables. That is, if there are large differences between the ranges of initial variables, those variables with larger ranges will dominate over those with small ranges (For example, a variable that ranges between 0 and 100 will dominate over a variable that ranges between 0 and 1), which will lead to biased results. So, transforming the data to comparable scales can prevent this problem.</a:t>
            </a:r>
          </a:p>
          <a:p>
            <a:pPr algn="just"/>
            <a:endParaRPr lang="en-IN" sz="2400" dirty="0"/>
          </a:p>
          <a:p>
            <a:pPr algn="just"/>
            <a:r>
              <a:rPr lang="en-IN" sz="2400" dirty="0"/>
              <a:t>Normalized value:</a:t>
            </a:r>
          </a:p>
          <a:p>
            <a:pPr algn="just"/>
            <a:endParaRPr lang="en-IN" sz="2400" dirty="0"/>
          </a:p>
          <a:p>
            <a:pPr algn="just"/>
            <a:r>
              <a:rPr lang="en-IN" sz="2400" dirty="0"/>
              <a:t>Once the standardization is done, all the variables will be transformed to the same scale.</a:t>
            </a:r>
            <a:endParaRPr lang="en-IN" sz="2000" dirty="0"/>
          </a:p>
        </p:txBody>
      </p:sp>
      <p:pic>
        <p:nvPicPr>
          <p:cNvPr id="1028" name="Picture 4" descr="https://cdn-images-1.medium.com/max/1600/0*AgmY9auxftS9BI73.png">
            <a:extLst>
              <a:ext uri="{FF2B5EF4-FFF2-40B4-BE49-F238E27FC236}">
                <a16:creationId xmlns:a16="http://schemas.microsoft.com/office/drawing/2014/main" id="{2B4EA681-4127-476A-A472-AB4400E7A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791" y="4113521"/>
            <a:ext cx="4426460" cy="90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31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DA8878-3323-4331-B0DD-2757F44482F6}"/>
              </a:ext>
            </a:extLst>
          </p:cNvPr>
          <p:cNvSpPr>
            <a:spLocks noGrp="1"/>
          </p:cNvSpPr>
          <p:nvPr>
            <p:ph idx="1"/>
          </p:nvPr>
        </p:nvSpPr>
        <p:spPr>
          <a:xfrm>
            <a:off x="313899" y="307075"/>
            <a:ext cx="11580125" cy="6237026"/>
          </a:xfrm>
        </p:spPr>
        <p:txBody>
          <a:bodyPr/>
          <a:lstStyle/>
          <a:p>
            <a:pPr algn="just"/>
            <a:r>
              <a:rPr lang="en-IN" sz="3200" b="1" u="sng" dirty="0"/>
              <a:t>Step 2: Covariance Matrix computation:</a:t>
            </a:r>
          </a:p>
          <a:p>
            <a:pPr algn="just"/>
            <a:endParaRPr lang="en-IN" dirty="0"/>
          </a:p>
          <a:p>
            <a:pPr algn="just"/>
            <a:r>
              <a:rPr lang="en-IN" dirty="0"/>
              <a:t>to understand how the variables of the input data set are varying from the mean with respect to each other, or in other words, to see if there is any relationship between them.</a:t>
            </a:r>
          </a:p>
          <a:p>
            <a:pPr algn="just"/>
            <a:r>
              <a:rPr lang="en-IN" dirty="0"/>
              <a:t>sometimes, variables are highly correlated in such a way that they contain redundant information, and are bad for the model formation.</a:t>
            </a:r>
          </a:p>
          <a:p>
            <a:pPr algn="just"/>
            <a:r>
              <a:rPr lang="en-IN" dirty="0"/>
              <a:t>The covariance matrix is a </a:t>
            </a:r>
            <a:r>
              <a:rPr lang="en-IN" i="1" dirty="0"/>
              <a:t>p</a:t>
            </a:r>
            <a:r>
              <a:rPr lang="en-IN" dirty="0"/>
              <a:t> × </a:t>
            </a:r>
            <a:r>
              <a:rPr lang="en-IN" i="1" dirty="0"/>
              <a:t>p</a:t>
            </a:r>
            <a:r>
              <a:rPr lang="en-IN" b="1" dirty="0"/>
              <a:t> </a:t>
            </a:r>
            <a:r>
              <a:rPr lang="en-IN" dirty="0"/>
              <a:t>symmetric matrix (where </a:t>
            </a:r>
            <a:r>
              <a:rPr lang="en-IN" i="1" dirty="0"/>
              <a:t>p </a:t>
            </a:r>
            <a:r>
              <a:rPr lang="en-IN" dirty="0"/>
              <a:t>is the number of dimensions) that has as entries the covariances associated with all possible pairs of the initial variables.</a:t>
            </a:r>
          </a:p>
        </p:txBody>
      </p:sp>
      <p:pic>
        <p:nvPicPr>
          <p:cNvPr id="2050" name="Picture 2" descr="https://cdn-images-1.medium.com/max/1600/0*xTLQtW2XQY6P3mZf.png">
            <a:extLst>
              <a:ext uri="{FF2B5EF4-FFF2-40B4-BE49-F238E27FC236}">
                <a16:creationId xmlns:a16="http://schemas.microsoft.com/office/drawing/2014/main" id="{54424B24-0F2A-4CF9-845D-E6C16CF67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077" y="4973898"/>
            <a:ext cx="5779846" cy="133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53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6C24FD-7658-4384-B223-9D5EB4C54F57}"/>
              </a:ext>
            </a:extLst>
          </p:cNvPr>
          <p:cNvSpPr>
            <a:spLocks noGrp="1"/>
          </p:cNvSpPr>
          <p:nvPr>
            <p:ph idx="1"/>
          </p:nvPr>
        </p:nvSpPr>
        <p:spPr>
          <a:xfrm>
            <a:off x="320722" y="252484"/>
            <a:ext cx="11573302" cy="6353032"/>
          </a:xfrm>
        </p:spPr>
        <p:txBody>
          <a:bodyPr/>
          <a:lstStyle/>
          <a:p>
            <a:pPr algn="just"/>
            <a:r>
              <a:rPr lang="en-IN" sz="3600" b="1" u="sng" dirty="0"/>
              <a:t>Step 3: Compute the Eigenvectors &amp; Eigenvalues:</a:t>
            </a:r>
          </a:p>
          <a:p>
            <a:pPr algn="just"/>
            <a:endParaRPr lang="en-IN" dirty="0"/>
          </a:p>
          <a:p>
            <a:pPr algn="just"/>
            <a:r>
              <a:rPr lang="en-IN" sz="2400" dirty="0"/>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a:t>
            </a:r>
          </a:p>
          <a:p>
            <a:pPr algn="just"/>
            <a:endParaRPr lang="en-IN" sz="2400" dirty="0"/>
          </a:p>
          <a:p>
            <a:pPr algn="just"/>
            <a:endParaRPr lang="en-IN" dirty="0"/>
          </a:p>
        </p:txBody>
      </p:sp>
      <p:pic>
        <p:nvPicPr>
          <p:cNvPr id="3076" name="Picture 4" descr="https://cdn-images-1.medium.com/max/1600/1*JLAVaWW5609YZoJ-NYkSOA.png">
            <a:extLst>
              <a:ext uri="{FF2B5EF4-FFF2-40B4-BE49-F238E27FC236}">
                <a16:creationId xmlns:a16="http://schemas.microsoft.com/office/drawing/2014/main" id="{B4383064-839E-47CF-9357-CFA23806D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6510" y="2814742"/>
            <a:ext cx="5858980" cy="404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53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600/1*UpFltkN-kT9aGqfLhOR9xg.gif">
            <a:extLst>
              <a:ext uri="{FF2B5EF4-FFF2-40B4-BE49-F238E27FC236}">
                <a16:creationId xmlns:a16="http://schemas.microsoft.com/office/drawing/2014/main" id="{254C09F5-AB87-49C2-91E7-3A4436A3A9B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054824"/>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BFE433-0D60-4B4A-B3F4-B56E2FD8D390}"/>
              </a:ext>
            </a:extLst>
          </p:cNvPr>
          <p:cNvSpPr>
            <a:spLocks noGrp="1"/>
          </p:cNvSpPr>
          <p:nvPr>
            <p:ph idx="1"/>
          </p:nvPr>
        </p:nvSpPr>
        <p:spPr>
          <a:xfrm>
            <a:off x="341194" y="279779"/>
            <a:ext cx="11539182" cy="6298442"/>
          </a:xfrm>
        </p:spPr>
        <p:txBody>
          <a:bodyPr/>
          <a:lstStyle/>
          <a:p>
            <a:pPr algn="just"/>
            <a:r>
              <a:rPr lang="en-IN" dirty="0"/>
              <a:t>Geometrically speaking, principal components represent the directions of the data that explain a </a:t>
            </a:r>
            <a:r>
              <a:rPr lang="en-IN" b="1" dirty="0"/>
              <a:t>maximal amount of variance</a:t>
            </a:r>
            <a:r>
              <a:rPr lang="en-IN" dirty="0"/>
              <a:t>, that is to say, the lines that capture most information of the data.</a:t>
            </a:r>
          </a:p>
          <a:p>
            <a:pPr algn="just"/>
            <a:r>
              <a:rPr lang="en-IN" dirty="0"/>
              <a:t>To put all this simply, just think of principal components as new axes that provide the best angle to see and evaluate the data, so that the differences between the observations are better visible.</a:t>
            </a:r>
          </a:p>
          <a:p>
            <a:pPr algn="just"/>
            <a:r>
              <a:rPr lang="en-IN" dirty="0">
                <a:hlinkClick r:id="rId3"/>
              </a:rPr>
              <a:t>http://setosa.io/ev/principal-component-analysis/</a:t>
            </a:r>
            <a:endParaRPr lang="en-IN" dirty="0"/>
          </a:p>
          <a:p>
            <a:pPr algn="just"/>
            <a:endParaRPr lang="en-IN" dirty="0"/>
          </a:p>
        </p:txBody>
      </p:sp>
    </p:spTree>
    <p:extLst>
      <p:ext uri="{BB962C8B-B14F-4D97-AF65-F5344CB8AC3E}">
        <p14:creationId xmlns:p14="http://schemas.microsoft.com/office/powerpoint/2010/main" val="2432368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54FBBE-3890-45C8-9DE4-DE74509AD20F}"/>
              </a:ext>
            </a:extLst>
          </p:cNvPr>
          <p:cNvSpPr>
            <a:spLocks noGrp="1"/>
          </p:cNvSpPr>
          <p:nvPr>
            <p:ph idx="1"/>
          </p:nvPr>
        </p:nvSpPr>
        <p:spPr>
          <a:xfrm>
            <a:off x="232012" y="197893"/>
            <a:ext cx="11743898" cy="6462214"/>
          </a:xfrm>
        </p:spPr>
        <p:txBody>
          <a:bodyPr/>
          <a:lstStyle/>
          <a:p>
            <a:r>
              <a:rPr lang="en-IN" dirty="0"/>
              <a:t>eigenvectors of the Covariance matrix are actually </a:t>
            </a:r>
            <a:r>
              <a:rPr lang="en-IN" i="1" dirty="0"/>
              <a:t>the</a:t>
            </a:r>
            <a:r>
              <a:rPr lang="en-IN" b="1" i="1" dirty="0"/>
              <a:t> </a:t>
            </a:r>
            <a:r>
              <a:rPr lang="en-IN" i="1" dirty="0"/>
              <a:t>directions of the axes where there is the most variance</a:t>
            </a:r>
            <a:r>
              <a:rPr lang="en-IN" dirty="0"/>
              <a:t> (most information) and that we call Principal Components. And eigenvalues are simply the coefficients attached to eigenvectors, which give the </a:t>
            </a:r>
            <a:r>
              <a:rPr lang="en-IN" i="1" dirty="0"/>
              <a:t>amount of variance carried in each Principal Component</a:t>
            </a:r>
            <a:r>
              <a:rPr lang="en-IN" dirty="0"/>
              <a:t>.</a:t>
            </a:r>
          </a:p>
          <a:p>
            <a:endParaRPr lang="en-IN" dirty="0"/>
          </a:p>
          <a:p>
            <a:r>
              <a:rPr lang="en-IN" dirty="0"/>
              <a:t>By ranking your eigenvectors in order of their eigenvalues, highest to lowest, you get the principal components in order of significance.</a:t>
            </a:r>
          </a:p>
          <a:p>
            <a:endParaRPr lang="en-IN" dirty="0"/>
          </a:p>
          <a:p>
            <a:r>
              <a:rPr lang="en-IN" dirty="0"/>
              <a:t>If we find the ratio between each eigenvector &amp; their sum, we get the ratio of the data/variance represented by each corresponding eigenvector. Thus, we can take as many Eigenvectors/Principle components as we need, to reach the desired level of accuracy.</a:t>
            </a:r>
          </a:p>
        </p:txBody>
      </p:sp>
    </p:spTree>
    <p:extLst>
      <p:ext uri="{BB962C8B-B14F-4D97-AF65-F5344CB8AC3E}">
        <p14:creationId xmlns:p14="http://schemas.microsoft.com/office/powerpoint/2010/main" val="1609091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D152A-7484-42E6-A8F2-4EB7ECADC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2897240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C83D8C-3094-47BA-9832-7A246C91D1D9}"/>
              </a:ext>
            </a:extLst>
          </p:cNvPr>
          <p:cNvSpPr>
            <a:spLocks noGrp="1"/>
          </p:cNvSpPr>
          <p:nvPr>
            <p:ph idx="1"/>
          </p:nvPr>
        </p:nvSpPr>
        <p:spPr>
          <a:xfrm>
            <a:off x="266131" y="518618"/>
            <a:ext cx="11177517" cy="5424985"/>
          </a:xfrm>
        </p:spPr>
        <p:txBody>
          <a:bodyPr/>
          <a:lstStyle/>
          <a:p>
            <a:pPr algn="just"/>
            <a:r>
              <a:rPr lang="en-IN" sz="3200" b="1" u="sng" dirty="0"/>
              <a:t>Step 4: Feature vector:</a:t>
            </a:r>
          </a:p>
          <a:p>
            <a:pPr algn="just"/>
            <a:endParaRPr lang="en-IN" dirty="0"/>
          </a:p>
          <a:p>
            <a:pPr algn="just"/>
            <a:r>
              <a:rPr lang="en-IN" dirty="0"/>
              <a:t>In this step, we choose whether to keep all these components or discard those of lesser significance (of low eigenvalues), and form with the remaining ones a matrix of vectors that we call </a:t>
            </a:r>
            <a:r>
              <a:rPr lang="en-IN" i="1" dirty="0"/>
              <a:t>Feature vector</a:t>
            </a:r>
            <a:r>
              <a:rPr lang="en-IN" dirty="0"/>
              <a:t>.</a:t>
            </a:r>
          </a:p>
          <a:p>
            <a:pPr algn="just"/>
            <a:endParaRPr lang="en-IN" dirty="0"/>
          </a:p>
          <a:p>
            <a:pPr algn="just"/>
            <a:r>
              <a:rPr lang="en-IN" dirty="0"/>
              <a:t>So, the feature vector is simply a matrix that has as columns the eigenvectors of the components that we decide to keep. This makes it the first step towards dimensionality reduction, because if we choose to keep only </a:t>
            </a:r>
            <a:r>
              <a:rPr lang="en-IN" b="1" i="1" dirty="0"/>
              <a:t>p</a:t>
            </a:r>
            <a:r>
              <a:rPr lang="en-IN" dirty="0"/>
              <a:t> eigenvectors (components) out of </a:t>
            </a:r>
            <a:r>
              <a:rPr lang="en-IN" b="1" i="1" dirty="0"/>
              <a:t>n</a:t>
            </a:r>
            <a:r>
              <a:rPr lang="en-IN" dirty="0"/>
              <a:t>, the final data set will have only </a:t>
            </a:r>
            <a:r>
              <a:rPr lang="en-IN" b="1" i="1" dirty="0"/>
              <a:t>p</a:t>
            </a:r>
            <a:r>
              <a:rPr lang="en-IN" dirty="0"/>
              <a:t> dimensions.</a:t>
            </a:r>
          </a:p>
        </p:txBody>
      </p:sp>
    </p:spTree>
    <p:extLst>
      <p:ext uri="{BB962C8B-B14F-4D97-AF65-F5344CB8AC3E}">
        <p14:creationId xmlns:p14="http://schemas.microsoft.com/office/powerpoint/2010/main" val="259884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CAB451-F5FA-4C44-8FDC-C4BCD0826570}"/>
              </a:ext>
            </a:extLst>
          </p:cNvPr>
          <p:cNvSpPr>
            <a:spLocks noGrp="1"/>
          </p:cNvSpPr>
          <p:nvPr>
            <p:ph idx="1"/>
          </p:nvPr>
        </p:nvSpPr>
        <p:spPr>
          <a:xfrm>
            <a:off x="464024" y="368490"/>
            <a:ext cx="11307170" cy="6073253"/>
          </a:xfrm>
        </p:spPr>
        <p:txBody>
          <a:bodyPr/>
          <a:lstStyle/>
          <a:p>
            <a:pPr algn="just"/>
            <a:r>
              <a:rPr lang="en-IN" sz="3600" b="1" u="sng" dirty="0"/>
              <a:t>Step 5: Recast data along the principal components axes:</a:t>
            </a:r>
          </a:p>
          <a:p>
            <a:pPr algn="just"/>
            <a:endParaRPr lang="en-IN" dirty="0"/>
          </a:p>
          <a:p>
            <a:pPr algn="just"/>
            <a:r>
              <a:rPr lang="en-IN" dirty="0"/>
              <a:t>use the feature vector formed using the eigenvectors of the covariance matrix, to reorient the data from the original axes to the ones represented by the principal components (hence the name Principal Components Analysis). This can be done by multiplying the transpose of the original data set by the transpose of the feature vector.</a:t>
            </a:r>
          </a:p>
          <a:p>
            <a:pPr algn="just"/>
            <a:endParaRPr lang="en-IN" dirty="0"/>
          </a:p>
          <a:p>
            <a:pPr algn="just"/>
            <a:endParaRPr lang="en-IN" dirty="0"/>
          </a:p>
        </p:txBody>
      </p:sp>
      <p:pic>
        <p:nvPicPr>
          <p:cNvPr id="6146" name="Picture 2" descr="https://cdn-images-1.medium.com/max/1600/0*D02r0HjB8WtCq3Cj.png">
            <a:extLst>
              <a:ext uri="{FF2B5EF4-FFF2-40B4-BE49-F238E27FC236}">
                <a16:creationId xmlns:a16="http://schemas.microsoft.com/office/drawing/2014/main" id="{D45EC472-EE1A-427F-8BD9-746D760EE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82" y="3823151"/>
            <a:ext cx="10721435" cy="421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30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0EC8-5EC1-4182-80B6-9410A58ECD69}"/>
              </a:ext>
            </a:extLst>
          </p:cNvPr>
          <p:cNvSpPr>
            <a:spLocks noGrp="1"/>
          </p:cNvSpPr>
          <p:nvPr>
            <p:ph type="title"/>
          </p:nvPr>
        </p:nvSpPr>
        <p:spPr>
          <a:xfrm>
            <a:off x="838200" y="2766218"/>
            <a:ext cx="10515600" cy="1325563"/>
          </a:xfrm>
        </p:spPr>
        <p:txBody>
          <a:bodyPr>
            <a:normAutofit/>
          </a:bodyPr>
          <a:lstStyle/>
          <a:p>
            <a:pPr algn="ctr"/>
            <a:r>
              <a:rPr lang="en-IN" sz="7200" b="1" dirty="0">
                <a:solidFill>
                  <a:srgbClr val="0070C0"/>
                </a:solidFill>
              </a:rPr>
              <a:t>Thank You !!!!</a:t>
            </a:r>
          </a:p>
        </p:txBody>
      </p:sp>
    </p:spTree>
    <p:extLst>
      <p:ext uri="{BB962C8B-B14F-4D97-AF65-F5344CB8AC3E}">
        <p14:creationId xmlns:p14="http://schemas.microsoft.com/office/powerpoint/2010/main" val="68847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B290-F603-4681-B96A-DF37E7884C35}"/>
              </a:ext>
            </a:extLst>
          </p:cNvPr>
          <p:cNvSpPr>
            <a:spLocks noGrp="1"/>
          </p:cNvSpPr>
          <p:nvPr>
            <p:ph type="title"/>
          </p:nvPr>
        </p:nvSpPr>
        <p:spPr/>
        <p:txBody>
          <a:bodyPr>
            <a:normAutofit/>
          </a:bodyPr>
          <a:lstStyle/>
          <a:p>
            <a:r>
              <a:rPr lang="en-IN" sz="4800" dirty="0"/>
              <a:t>Curse of Dimensionality:</a:t>
            </a:r>
          </a:p>
        </p:txBody>
      </p:sp>
      <p:sp>
        <p:nvSpPr>
          <p:cNvPr id="3" name="Content Placeholder 2">
            <a:extLst>
              <a:ext uri="{FF2B5EF4-FFF2-40B4-BE49-F238E27FC236}">
                <a16:creationId xmlns:a16="http://schemas.microsoft.com/office/drawing/2014/main" id="{7FCC92D3-8588-454D-80B2-E9D069AC8D2E}"/>
              </a:ext>
            </a:extLst>
          </p:cNvPr>
          <p:cNvSpPr>
            <a:spLocks noGrp="1"/>
          </p:cNvSpPr>
          <p:nvPr>
            <p:ph idx="1"/>
          </p:nvPr>
        </p:nvSpPr>
        <p:spPr>
          <a:xfrm>
            <a:off x="838200" y="1832449"/>
            <a:ext cx="10515600" cy="4868602"/>
          </a:xfrm>
        </p:spPr>
        <p:txBody>
          <a:bodyPr>
            <a:normAutofit/>
          </a:bodyPr>
          <a:lstStyle/>
          <a:p>
            <a:pPr algn="just"/>
            <a:r>
              <a:rPr lang="en-IN" sz="2400" dirty="0"/>
              <a:t>Low no. of dimensions and high no. of dimensions both present unique challenges for the data scientist working with them, as follows:</a:t>
            </a:r>
          </a:p>
          <a:p>
            <a:pPr algn="just"/>
            <a:endParaRPr lang="en-IN" sz="2400" dirty="0"/>
          </a:p>
          <a:p>
            <a:pPr algn="just"/>
            <a:r>
              <a:rPr lang="en-IN" b="1" u="sng" dirty="0"/>
              <a:t>CASE-1: LOW DIMENSIONALITY:</a:t>
            </a:r>
            <a:endParaRPr lang="en-IN" dirty="0"/>
          </a:p>
          <a:p>
            <a:pPr algn="just"/>
            <a:r>
              <a:rPr lang="en-IN" sz="2400" dirty="0"/>
              <a:t>Low no. of dimensions may fail to successfully record and represent the relationships present in real-world.</a:t>
            </a:r>
          </a:p>
          <a:p>
            <a:pPr algn="just"/>
            <a:endParaRPr lang="en-IN" sz="2400" dirty="0"/>
          </a:p>
          <a:p>
            <a:pPr algn="just"/>
            <a:r>
              <a:rPr lang="en-IN" sz="2400" dirty="0"/>
              <a:t>It may even lead to incorrect analysis of data, and thus incorrect interpretations. </a:t>
            </a:r>
          </a:p>
          <a:p>
            <a:pPr algn="just"/>
            <a:endParaRPr lang="en-IN" sz="2400" dirty="0"/>
          </a:p>
          <a:p>
            <a:pPr algn="just"/>
            <a:r>
              <a:rPr lang="en-IN" sz="2400" dirty="0"/>
              <a:t>The model thus obtained may not be the most optimized solution possible.</a:t>
            </a:r>
          </a:p>
        </p:txBody>
      </p:sp>
    </p:spTree>
    <p:extLst>
      <p:ext uri="{BB962C8B-B14F-4D97-AF65-F5344CB8AC3E}">
        <p14:creationId xmlns:p14="http://schemas.microsoft.com/office/powerpoint/2010/main" val="17408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08C9C-0B0E-4216-8999-806417AA6FBD}"/>
              </a:ext>
            </a:extLst>
          </p:cNvPr>
          <p:cNvSpPr>
            <a:spLocks noGrp="1"/>
          </p:cNvSpPr>
          <p:nvPr>
            <p:ph idx="1"/>
          </p:nvPr>
        </p:nvSpPr>
        <p:spPr>
          <a:xfrm>
            <a:off x="838200" y="504970"/>
            <a:ext cx="10515600" cy="6347568"/>
          </a:xfrm>
        </p:spPr>
        <p:txBody>
          <a:bodyPr>
            <a:normAutofit/>
          </a:bodyPr>
          <a:lstStyle/>
          <a:p>
            <a:pPr algn="just"/>
            <a:r>
              <a:rPr lang="en-IN" sz="3200" b="1" u="sng" dirty="0"/>
              <a:t>CASE-2: HIGH DIMENSIONALITY:</a:t>
            </a:r>
          </a:p>
          <a:p>
            <a:pPr algn="just"/>
            <a:r>
              <a:rPr lang="en-IN" dirty="0"/>
              <a:t>As the number of features increase, the number of samples also increases proportionally. The more features we have, the more number of samples we will need to have all combinations of feature values well represented in our sample.</a:t>
            </a:r>
          </a:p>
          <a:p>
            <a:pPr algn="just"/>
            <a:endParaRPr lang="en-IN" dirty="0"/>
          </a:p>
          <a:p>
            <a:pPr algn="just"/>
            <a:r>
              <a:rPr lang="en-IN" dirty="0"/>
              <a:t>More dimensions make the data harder to comprehend and visualize.</a:t>
            </a:r>
          </a:p>
          <a:p>
            <a:pPr algn="just"/>
            <a:endParaRPr lang="en-IN" dirty="0"/>
          </a:p>
          <a:p>
            <a:pPr algn="just"/>
            <a:r>
              <a:rPr lang="en-IN" dirty="0"/>
              <a:t>It often leads to overfitting of the data.</a:t>
            </a:r>
          </a:p>
          <a:p>
            <a:pPr algn="just"/>
            <a:endParaRPr lang="en-IN" dirty="0"/>
          </a:p>
          <a:p>
            <a:pPr algn="just"/>
            <a:r>
              <a:rPr lang="en-IN" dirty="0"/>
              <a:t>It makes understanding and communicating the relationships between various attributes much more challenging than it needs to be.</a:t>
            </a:r>
          </a:p>
        </p:txBody>
      </p:sp>
    </p:spTree>
    <p:extLst>
      <p:ext uri="{BB962C8B-B14F-4D97-AF65-F5344CB8AC3E}">
        <p14:creationId xmlns:p14="http://schemas.microsoft.com/office/powerpoint/2010/main" val="160475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3B0A-CC4D-4E66-B1D0-9E67FB020DAF}"/>
              </a:ext>
            </a:extLst>
          </p:cNvPr>
          <p:cNvSpPr>
            <a:spLocks noGrp="1"/>
          </p:cNvSpPr>
          <p:nvPr>
            <p:ph type="title"/>
          </p:nvPr>
        </p:nvSpPr>
        <p:spPr/>
        <p:txBody>
          <a:bodyPr/>
          <a:lstStyle/>
          <a:p>
            <a:r>
              <a:rPr lang="en-IN" b="1" dirty="0"/>
              <a:t>Hughes Phenomenon:</a:t>
            </a:r>
          </a:p>
        </p:txBody>
      </p:sp>
      <p:sp>
        <p:nvSpPr>
          <p:cNvPr id="3" name="Content Placeholder 2">
            <a:extLst>
              <a:ext uri="{FF2B5EF4-FFF2-40B4-BE49-F238E27FC236}">
                <a16:creationId xmlns:a16="http://schemas.microsoft.com/office/drawing/2014/main" id="{27848795-9174-48C5-A989-1E350302BF0C}"/>
              </a:ext>
            </a:extLst>
          </p:cNvPr>
          <p:cNvSpPr>
            <a:spLocks noGrp="1"/>
          </p:cNvSpPr>
          <p:nvPr>
            <p:ph idx="1"/>
          </p:nvPr>
        </p:nvSpPr>
        <p:spPr>
          <a:xfrm>
            <a:off x="6863686" y="1781037"/>
            <a:ext cx="4941627" cy="4060208"/>
          </a:xfrm>
        </p:spPr>
        <p:txBody>
          <a:bodyPr>
            <a:normAutofit/>
          </a:bodyPr>
          <a:lstStyle/>
          <a:p>
            <a:pPr algn="just"/>
            <a:r>
              <a:rPr lang="en-IN" dirty="0"/>
              <a:t>Hughes Phenomenon shows that as the number of features increases, the classifier’s performance increases as well until we reach the optimal number of features. Adding more features based on the same size as the training set will then degrade the classifier’s performance.</a:t>
            </a:r>
          </a:p>
        </p:txBody>
      </p:sp>
      <p:pic>
        <p:nvPicPr>
          <p:cNvPr id="1026" name="Picture 2" descr="https://cdn-images-1.medium.com/max/1600/1*Ts2X2ow29QLDEeLvSE14Ew.png">
            <a:extLst>
              <a:ext uri="{FF2B5EF4-FFF2-40B4-BE49-F238E27FC236}">
                <a16:creationId xmlns:a16="http://schemas.microsoft.com/office/drawing/2014/main" id="{02116AAE-4529-4A16-A2D8-32CCF570D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94" y="1789917"/>
            <a:ext cx="6571692" cy="4447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12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BBE7-7115-4FFD-9E17-60A71962C5C4}"/>
              </a:ext>
            </a:extLst>
          </p:cNvPr>
          <p:cNvSpPr>
            <a:spLocks noGrp="1"/>
          </p:cNvSpPr>
          <p:nvPr>
            <p:ph type="title"/>
          </p:nvPr>
        </p:nvSpPr>
        <p:spPr/>
        <p:txBody>
          <a:bodyPr>
            <a:normAutofit/>
          </a:bodyPr>
          <a:lstStyle/>
          <a:p>
            <a:pPr algn="ctr"/>
            <a:r>
              <a:rPr lang="en-IN" sz="6600" b="1" dirty="0">
                <a:solidFill>
                  <a:schemeClr val="accent1">
                    <a:lumMod val="75000"/>
                  </a:schemeClr>
                </a:solidFill>
              </a:rPr>
              <a:t>Dimensionality Reduction</a:t>
            </a:r>
          </a:p>
        </p:txBody>
      </p:sp>
      <p:sp>
        <p:nvSpPr>
          <p:cNvPr id="3" name="Content Placeholder 2">
            <a:extLst>
              <a:ext uri="{FF2B5EF4-FFF2-40B4-BE49-F238E27FC236}">
                <a16:creationId xmlns:a16="http://schemas.microsoft.com/office/drawing/2014/main" id="{671C5FD8-18F5-4DB9-A21F-06FD6C1A05E8}"/>
              </a:ext>
            </a:extLst>
          </p:cNvPr>
          <p:cNvSpPr>
            <a:spLocks noGrp="1"/>
          </p:cNvSpPr>
          <p:nvPr>
            <p:ph idx="1"/>
          </p:nvPr>
        </p:nvSpPr>
        <p:spPr>
          <a:xfrm>
            <a:off x="163771" y="1825624"/>
            <a:ext cx="11641540" cy="5032375"/>
          </a:xfrm>
        </p:spPr>
        <p:txBody>
          <a:bodyPr>
            <a:normAutofit lnSpcReduction="10000"/>
          </a:bodyPr>
          <a:lstStyle/>
          <a:p>
            <a:pPr algn="just"/>
            <a:r>
              <a:rPr lang="en-IN" dirty="0"/>
              <a:t>It refers to the process of reduction of the number of random variables/attributes under consideration, in such a manner that the remaining attributes account for the most significant data patterns and relationships, from a statistical point of view.</a:t>
            </a:r>
          </a:p>
          <a:p>
            <a:pPr algn="just"/>
            <a:endParaRPr lang="en-IN" dirty="0"/>
          </a:p>
          <a:p>
            <a:pPr algn="just"/>
            <a:r>
              <a:rPr lang="en-IN" dirty="0"/>
              <a:t>It is basically a compromise between the accuracy and ease of computation, to obtain the most optimized version of the model.</a:t>
            </a:r>
          </a:p>
          <a:p>
            <a:pPr algn="just"/>
            <a:endParaRPr lang="en-IN" dirty="0"/>
          </a:p>
          <a:p>
            <a:pPr algn="just"/>
            <a:r>
              <a:rPr lang="en-IN" dirty="0"/>
              <a:t>The objective is to hold on to maximum possible data, along with its inherent characteristics, while getting rid of the unnecessary attributes with little or no contribution to the model-accuracy, via a logical, systematic, and understandable approach.</a:t>
            </a:r>
          </a:p>
          <a:p>
            <a:pPr algn="just"/>
            <a:endParaRPr lang="en-IN" dirty="0"/>
          </a:p>
        </p:txBody>
      </p:sp>
    </p:spTree>
    <p:extLst>
      <p:ext uri="{BB962C8B-B14F-4D97-AF65-F5344CB8AC3E}">
        <p14:creationId xmlns:p14="http://schemas.microsoft.com/office/powerpoint/2010/main" val="2995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dn-images-1.medium.com/max/1600/1*ZqVITDx46YdQicepSGw6hg.png">
            <a:extLst>
              <a:ext uri="{FF2B5EF4-FFF2-40B4-BE49-F238E27FC236}">
                <a16:creationId xmlns:a16="http://schemas.microsoft.com/office/drawing/2014/main" id="{38085EE9-24A5-4805-9CAE-4A2DB1513D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43" y="0"/>
            <a:ext cx="10890913" cy="680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02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955D-6845-4D29-94B5-9F852DEDB1DD}"/>
              </a:ext>
            </a:extLst>
          </p:cNvPr>
          <p:cNvSpPr>
            <a:spLocks noGrp="1"/>
          </p:cNvSpPr>
          <p:nvPr>
            <p:ph type="title"/>
          </p:nvPr>
        </p:nvSpPr>
        <p:spPr/>
        <p:txBody>
          <a:bodyPr>
            <a:normAutofit/>
          </a:bodyPr>
          <a:lstStyle/>
          <a:p>
            <a:r>
              <a:rPr lang="en-IN" sz="5400" b="1" dirty="0"/>
              <a:t>Dimensionality Reduction types:</a:t>
            </a:r>
          </a:p>
        </p:txBody>
      </p:sp>
      <p:sp>
        <p:nvSpPr>
          <p:cNvPr id="3" name="Content Placeholder 2">
            <a:extLst>
              <a:ext uri="{FF2B5EF4-FFF2-40B4-BE49-F238E27FC236}">
                <a16:creationId xmlns:a16="http://schemas.microsoft.com/office/drawing/2014/main" id="{F74344A8-925A-4E4D-BD3A-ED45AFF14631}"/>
              </a:ext>
            </a:extLst>
          </p:cNvPr>
          <p:cNvSpPr>
            <a:spLocks noGrp="1"/>
          </p:cNvSpPr>
          <p:nvPr>
            <p:ph idx="1"/>
          </p:nvPr>
        </p:nvSpPr>
        <p:spPr/>
        <p:txBody>
          <a:bodyPr>
            <a:normAutofit/>
          </a:bodyPr>
          <a:lstStyle/>
          <a:p>
            <a:pPr>
              <a:buFont typeface="Wingdings" panose="05000000000000000000" pitchFamily="2" charset="2"/>
              <a:buChar char="Ø"/>
            </a:pPr>
            <a:r>
              <a:rPr lang="en-IN" sz="3600" dirty="0"/>
              <a:t>Feature Selection:</a:t>
            </a:r>
          </a:p>
          <a:p>
            <a:pPr lvl="1"/>
            <a:r>
              <a:rPr lang="en-IN" dirty="0"/>
              <a:t>Filter methods</a:t>
            </a:r>
          </a:p>
          <a:p>
            <a:pPr lvl="1"/>
            <a:r>
              <a:rPr lang="en-IN" dirty="0"/>
              <a:t>Wrapper methods</a:t>
            </a:r>
          </a:p>
          <a:p>
            <a:pPr lvl="1"/>
            <a:endParaRPr lang="en-IN" dirty="0"/>
          </a:p>
          <a:p>
            <a:pPr>
              <a:buFont typeface="Wingdings" panose="05000000000000000000" pitchFamily="2" charset="2"/>
              <a:buChar char="Ø"/>
            </a:pPr>
            <a:r>
              <a:rPr lang="en-IN" sz="3600" dirty="0"/>
              <a:t>Feature Extraction:</a:t>
            </a:r>
          </a:p>
          <a:p>
            <a:pPr lvl="1"/>
            <a:r>
              <a:rPr lang="en-IN" dirty="0"/>
              <a:t>Principle Component Analysis (PCA)</a:t>
            </a:r>
          </a:p>
          <a:p>
            <a:pPr lvl="1"/>
            <a:r>
              <a:rPr lang="en-IN" dirty="0"/>
              <a:t>Linear Discriminant Analysis (LDA)</a:t>
            </a:r>
          </a:p>
        </p:txBody>
      </p:sp>
    </p:spTree>
    <p:extLst>
      <p:ext uri="{BB962C8B-B14F-4D97-AF65-F5344CB8AC3E}">
        <p14:creationId xmlns:p14="http://schemas.microsoft.com/office/powerpoint/2010/main" val="244330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838-A979-42CD-91AB-B6C93CEC3F4F}"/>
              </a:ext>
            </a:extLst>
          </p:cNvPr>
          <p:cNvSpPr>
            <a:spLocks noGrp="1"/>
          </p:cNvSpPr>
          <p:nvPr>
            <p:ph type="title"/>
          </p:nvPr>
        </p:nvSpPr>
        <p:spPr/>
        <p:txBody>
          <a:bodyPr>
            <a:normAutofit/>
          </a:bodyPr>
          <a:lstStyle/>
          <a:p>
            <a:r>
              <a:rPr lang="en-IN" sz="5400" b="1" u="sng" dirty="0">
                <a:solidFill>
                  <a:srgbClr val="0070C0"/>
                </a:solidFill>
              </a:rPr>
              <a:t>Feature Selection:</a:t>
            </a:r>
          </a:p>
        </p:txBody>
      </p:sp>
      <p:sp>
        <p:nvSpPr>
          <p:cNvPr id="3" name="Content Placeholder 2">
            <a:extLst>
              <a:ext uri="{FF2B5EF4-FFF2-40B4-BE49-F238E27FC236}">
                <a16:creationId xmlns:a16="http://schemas.microsoft.com/office/drawing/2014/main" id="{B381F047-9AB8-454E-8891-B633EDED2617}"/>
              </a:ext>
            </a:extLst>
          </p:cNvPr>
          <p:cNvSpPr>
            <a:spLocks noGrp="1"/>
          </p:cNvSpPr>
          <p:nvPr>
            <p:ph idx="1"/>
          </p:nvPr>
        </p:nvSpPr>
        <p:spPr>
          <a:xfrm>
            <a:off x="838199" y="1685502"/>
            <a:ext cx="10400731" cy="5049671"/>
          </a:xfrm>
        </p:spPr>
        <p:txBody>
          <a:bodyPr>
            <a:normAutofit/>
          </a:bodyPr>
          <a:lstStyle/>
          <a:p>
            <a:pPr algn="just"/>
            <a:r>
              <a:rPr lang="en-IN" dirty="0"/>
              <a:t>also known as variable selection, attribute selection or subset selection.</a:t>
            </a:r>
          </a:p>
          <a:p>
            <a:pPr algn="just"/>
            <a:endParaRPr lang="en-IN" dirty="0"/>
          </a:p>
          <a:p>
            <a:pPr algn="just"/>
            <a:r>
              <a:rPr lang="en-IN" dirty="0"/>
              <a:t>It is the automatic selection of attributes in the data (such as columns in tabular data) that are most relevant to the predictive modelling problem under consideration.</a:t>
            </a:r>
          </a:p>
          <a:p>
            <a:pPr algn="just"/>
            <a:endParaRPr lang="en-IN" dirty="0"/>
          </a:p>
          <a:p>
            <a:pPr algn="just"/>
            <a:r>
              <a:rPr lang="en-IN" dirty="0"/>
              <a:t>It can be further classified in the following categories:</a:t>
            </a:r>
          </a:p>
          <a:p>
            <a:pPr lvl="1">
              <a:buFont typeface="Wingdings" panose="05000000000000000000" pitchFamily="2" charset="2"/>
              <a:buChar char="Ø"/>
            </a:pPr>
            <a:r>
              <a:rPr lang="en-IN" dirty="0"/>
              <a:t>Wrapper methods</a:t>
            </a:r>
          </a:p>
          <a:p>
            <a:pPr lvl="1">
              <a:buFont typeface="Wingdings" panose="05000000000000000000" pitchFamily="2" charset="2"/>
              <a:buChar char="Ø"/>
            </a:pPr>
            <a:r>
              <a:rPr lang="en-IN" dirty="0"/>
              <a:t>Filter methods</a:t>
            </a:r>
          </a:p>
        </p:txBody>
      </p:sp>
    </p:spTree>
    <p:extLst>
      <p:ext uri="{BB962C8B-B14F-4D97-AF65-F5344CB8AC3E}">
        <p14:creationId xmlns:p14="http://schemas.microsoft.com/office/powerpoint/2010/main" val="198723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1501</Words>
  <Application>Microsoft Office PowerPoint</Application>
  <PresentationFormat>Widescreen</PresentationFormat>
  <Paragraphs>124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Dimensionality Reduction</vt:lpstr>
      <vt:lpstr>What are Dimensions?</vt:lpstr>
      <vt:lpstr>Curse of Dimensionality:</vt:lpstr>
      <vt:lpstr>PowerPoint Presentation</vt:lpstr>
      <vt:lpstr>Hughes Phenomenon:</vt:lpstr>
      <vt:lpstr>Dimensionality Reduction</vt:lpstr>
      <vt:lpstr>PowerPoint Presentation</vt:lpstr>
      <vt:lpstr>Dimensionality Reduction types:</vt:lpstr>
      <vt:lpstr>Feature Selection:</vt:lpstr>
      <vt:lpstr>Wrapper methods:</vt:lpstr>
      <vt:lpstr>Backward Elimination:</vt:lpstr>
      <vt:lpstr>PowerPoint Presentation</vt:lpstr>
      <vt:lpstr>PowerPoint Presentation</vt:lpstr>
      <vt:lpstr>PowerPoint Presentation</vt:lpstr>
      <vt:lpstr>Forward Selection:</vt:lpstr>
      <vt:lpstr>Filter methods:</vt:lpstr>
      <vt:lpstr>Chi-Squared method:</vt:lpstr>
      <vt:lpstr>PowerPoint Presentation</vt:lpstr>
      <vt:lpstr>Feature Extraction:</vt:lpstr>
      <vt:lpstr>Principal Component Analysis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Brijgopal Bharadwaj</dc:creator>
  <cp:lastModifiedBy>Brijgopal Bharadwaj</cp:lastModifiedBy>
  <cp:revision>36</cp:revision>
  <dcterms:created xsi:type="dcterms:W3CDTF">2019-05-26T03:40:56Z</dcterms:created>
  <dcterms:modified xsi:type="dcterms:W3CDTF">2019-05-27T03:05:48Z</dcterms:modified>
</cp:coreProperties>
</file>